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5" r:id="rId1"/>
  </p:sldMasterIdLst>
  <p:notesMasterIdLst>
    <p:notesMasterId r:id="rId14"/>
  </p:notesMasterIdLst>
  <p:sldIdLst>
    <p:sldId id="256" r:id="rId2"/>
    <p:sldId id="257" r:id="rId3"/>
    <p:sldId id="280" r:id="rId4"/>
    <p:sldId id="321" r:id="rId5"/>
    <p:sldId id="320" r:id="rId6"/>
    <p:sldId id="322" r:id="rId7"/>
    <p:sldId id="323" r:id="rId8"/>
    <p:sldId id="324" r:id="rId9"/>
    <p:sldId id="325" r:id="rId10"/>
    <p:sldId id="326" r:id="rId11"/>
    <p:sldId id="327" r:id="rId12"/>
    <p:sldId id="32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59"/>
    <p:restoredTop sz="93073" autoAdjust="0"/>
  </p:normalViewPr>
  <p:slideViewPr>
    <p:cSldViewPr snapToGrid="0" snapToObjects="1">
      <p:cViewPr>
        <p:scale>
          <a:sx n="80" d="100"/>
          <a:sy n="80" d="100"/>
        </p:scale>
        <p:origin x="-1062" y="2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C3320E-34BA-6D43-9C3F-6F1C854D8B03}" type="datetimeFigureOut">
              <a:rPr lang="en-US" smtClean="0"/>
              <a:t>7/10/2017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2FC161-B3F5-EA48-9114-4D9BE9D74D3C}" type="slidenum">
              <a:rPr lang="en-US" smtClean="0"/>
              <a:t>‹#›</a:t>
            </a:fld>
            <a:endParaRPr lang="en-US"/>
          </a:p>
        </p:txBody>
      </p:sp>
    </p:spTree>
    <p:extLst>
      <p:ext uri="{BB962C8B-B14F-4D97-AF65-F5344CB8AC3E}">
        <p14:creationId xmlns:p14="http://schemas.microsoft.com/office/powerpoint/2010/main" val="852336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2FC161-B3F5-EA48-9114-4D9BE9D74D3C}" type="slidenum">
              <a:rPr lang="en-US" smtClean="0"/>
              <a:t>1</a:t>
            </a:fld>
            <a:endParaRPr lang="en-US"/>
          </a:p>
        </p:txBody>
      </p:sp>
    </p:spTree>
    <p:extLst>
      <p:ext uri="{BB962C8B-B14F-4D97-AF65-F5344CB8AC3E}">
        <p14:creationId xmlns:p14="http://schemas.microsoft.com/office/powerpoint/2010/main" val="2023216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types of connections – “Connecting  to the Internet” video</a:t>
            </a:r>
            <a:endParaRPr lang="en-US" dirty="0"/>
          </a:p>
        </p:txBody>
      </p:sp>
      <p:sp>
        <p:nvSpPr>
          <p:cNvPr id="4" name="Slide Number Placeholder 3"/>
          <p:cNvSpPr>
            <a:spLocks noGrp="1"/>
          </p:cNvSpPr>
          <p:nvPr>
            <p:ph type="sldNum" sz="quarter" idx="10"/>
          </p:nvPr>
        </p:nvSpPr>
        <p:spPr/>
        <p:txBody>
          <a:bodyPr/>
          <a:lstStyle/>
          <a:p>
            <a:fld id="{8695BC64-56BD-3243-9342-0F07328F28D2}" type="slidenum">
              <a:rPr lang="en-US" smtClean="0"/>
              <a:t>5</a:t>
            </a:fld>
            <a:endParaRPr lang="en-US"/>
          </a:p>
        </p:txBody>
      </p:sp>
    </p:spTree>
    <p:extLst>
      <p:ext uri="{BB962C8B-B14F-4D97-AF65-F5344CB8AC3E}">
        <p14:creationId xmlns:p14="http://schemas.microsoft.com/office/powerpoint/2010/main" val="1025639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types of connections – “Connecting  to the Internet” video</a:t>
            </a:r>
            <a:endParaRPr lang="en-US" dirty="0"/>
          </a:p>
        </p:txBody>
      </p:sp>
      <p:sp>
        <p:nvSpPr>
          <p:cNvPr id="4" name="Slide Number Placeholder 3"/>
          <p:cNvSpPr>
            <a:spLocks noGrp="1"/>
          </p:cNvSpPr>
          <p:nvPr>
            <p:ph type="sldNum" sz="quarter" idx="10"/>
          </p:nvPr>
        </p:nvSpPr>
        <p:spPr/>
        <p:txBody>
          <a:bodyPr/>
          <a:lstStyle/>
          <a:p>
            <a:fld id="{8695BC64-56BD-3243-9342-0F07328F28D2}" type="slidenum">
              <a:rPr lang="en-US" smtClean="0"/>
              <a:t>10</a:t>
            </a:fld>
            <a:endParaRPr lang="en-US"/>
          </a:p>
        </p:txBody>
      </p:sp>
    </p:spTree>
    <p:extLst>
      <p:ext uri="{BB962C8B-B14F-4D97-AF65-F5344CB8AC3E}">
        <p14:creationId xmlns:p14="http://schemas.microsoft.com/office/powerpoint/2010/main" val="10256397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1475" y="2030137"/>
            <a:ext cx="5314950" cy="2387600"/>
          </a:xfrm>
        </p:spPr>
        <p:txBody>
          <a:bodyPr anchor="b"/>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371475" y="4509812"/>
            <a:ext cx="531495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23710E5-36D2-264E-A811-73313D90BC9B}" type="datetimeFigureOut">
              <a:rPr lang="en-US" smtClean="0"/>
              <a:t>7/10/2017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6CEB6-A2B4-4CDB-8126-E210FBCCC734}" type="slidenum">
              <a:rPr lang="en-US" smtClean="0"/>
              <a:t>‹#›</a:t>
            </a:fld>
            <a:endParaRPr lang="en-US"/>
          </a:p>
        </p:txBody>
      </p:sp>
    </p:spTree>
    <p:extLst>
      <p:ext uri="{BB962C8B-B14F-4D97-AF65-F5344CB8AC3E}">
        <p14:creationId xmlns:p14="http://schemas.microsoft.com/office/powerpoint/2010/main" val="3856091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a:solidFill>
                  <a:schemeClr val="bg1"/>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56388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a:solidFill>
                  <a:schemeClr val="bg1"/>
                </a:solidFill>
                <a:latin typeface="+mn-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3710E5-36D2-264E-A811-73313D90BC9B}" type="datetimeFigureOut">
              <a:rPr lang="en-US" smtClean="0"/>
              <a:t>7/10/2017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3C18F4-458E-8540-9DA3-4E8ED8A894CB}" type="slidenum">
              <a:rPr lang="en-US" smtClean="0"/>
              <a:t>‹#›</a:t>
            </a:fld>
            <a:endParaRPr lang="en-US"/>
          </a:p>
        </p:txBody>
      </p:sp>
    </p:spTree>
    <p:extLst>
      <p:ext uri="{BB962C8B-B14F-4D97-AF65-F5344CB8AC3E}">
        <p14:creationId xmlns:p14="http://schemas.microsoft.com/office/powerpoint/2010/main" val="1409283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3710E5-36D2-264E-A811-73313D90BC9B}" type="datetimeFigureOut">
              <a:rPr lang="en-US" smtClean="0"/>
              <a:t>7/10/2017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3C18F4-458E-8540-9DA3-4E8ED8A894CB}" type="slidenum">
              <a:rPr lang="en-US" smtClean="0"/>
              <a:t>‹#›</a:t>
            </a:fld>
            <a:endParaRPr lang="en-US"/>
          </a:p>
        </p:txBody>
      </p:sp>
    </p:spTree>
    <p:extLst>
      <p:ext uri="{BB962C8B-B14F-4D97-AF65-F5344CB8AC3E}">
        <p14:creationId xmlns:p14="http://schemas.microsoft.com/office/powerpoint/2010/main" val="1680380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and Content, Alt.">
    <p:spTree>
      <p:nvGrpSpPr>
        <p:cNvPr id="1" name=""/>
        <p:cNvGrpSpPr/>
        <p:nvPr/>
      </p:nvGrpSpPr>
      <p:grpSpPr>
        <a:xfrm>
          <a:off x="0" y="0"/>
          <a:ext cx="0" cy="0"/>
          <a:chOff x="0" y="0"/>
          <a:chExt cx="0" cy="0"/>
        </a:xfrm>
      </p:grpSpPr>
      <p:sp>
        <p:nvSpPr>
          <p:cNvPr id="2" name="Title 1"/>
          <p:cNvSpPr>
            <a:spLocks noGrp="1"/>
          </p:cNvSpPr>
          <p:nvPr>
            <p:ph type="title"/>
          </p:nvPr>
        </p:nvSpPr>
        <p:spPr>
          <a:xfrm>
            <a:off x="498474" y="134471"/>
            <a:ext cx="7556313"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23710E5-36D2-264E-A811-73313D90BC9B}" type="datetimeFigureOut">
              <a:rPr lang="en-US" smtClean="0"/>
              <a:t>7/10/2017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C18F4-458E-8540-9DA3-4E8ED8A894CB}" type="slidenum">
              <a:rPr lang="en-US" smtClean="0"/>
              <a:t>‹#›</a:t>
            </a:fld>
            <a:endParaRPr lang="en-US"/>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extLst>
      <p:ext uri="{BB962C8B-B14F-4D97-AF65-F5344CB8AC3E}">
        <p14:creationId xmlns:p14="http://schemas.microsoft.com/office/powerpoint/2010/main" val="239960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7/10/2017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extLst>
      <p:ext uri="{BB962C8B-B14F-4D97-AF65-F5344CB8AC3E}">
        <p14:creationId xmlns:p14="http://schemas.microsoft.com/office/powerpoint/2010/main" val="3498475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23710E5-36D2-264E-A811-73313D90BC9B}" type="datetimeFigureOut">
              <a:rPr lang="en-US" smtClean="0"/>
              <a:t>7/10/2017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03C18F4-458E-8540-9DA3-4E8ED8A894CB}" type="slidenum">
              <a:rPr lang="en-US" smtClean="0"/>
              <a:t>‹#›</a:t>
            </a:fld>
            <a:endParaRPr lang="en-US"/>
          </a:p>
        </p:txBody>
      </p:sp>
    </p:spTree>
    <p:extLst>
      <p:ext uri="{BB962C8B-B14F-4D97-AF65-F5344CB8AC3E}">
        <p14:creationId xmlns:p14="http://schemas.microsoft.com/office/powerpoint/2010/main" val="1548664956"/>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90" r:id="rId3"/>
    <p:sldLayoutId id="2147483791" r:id="rId4"/>
    <p:sldLayoutId id="2147483797" r:id="rId5"/>
    <p:sldLayoutId id="2147483798"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990" y="3116032"/>
            <a:ext cx="5889615" cy="2902810"/>
          </a:xfrm>
        </p:spPr>
        <p:txBody>
          <a:bodyPr>
            <a:normAutofit fontScale="90000"/>
          </a:bodyPr>
          <a:lstStyle/>
          <a:p>
            <a:pPr algn="l"/>
            <a:r>
              <a:rPr lang="en-US" b="1" dirty="0">
                <a:latin typeface="+mn-lt"/>
              </a:rPr>
              <a:t>ICT </a:t>
            </a:r>
            <a:r>
              <a:rPr lang="en-US" b="1" dirty="0" smtClean="0">
                <a:latin typeface="+mn-lt"/>
              </a:rPr>
              <a:t>Word Processing</a:t>
            </a:r>
            <a:r>
              <a:rPr lang="en-US" b="1" dirty="0" smtClean="0">
                <a:latin typeface="+mn-lt"/>
              </a:rPr>
              <a:t/>
            </a:r>
            <a:br>
              <a:rPr lang="en-US" b="1" dirty="0" smtClean="0">
                <a:latin typeface="+mn-lt"/>
              </a:rPr>
            </a:br>
            <a:r>
              <a:rPr lang="en-US" b="1" dirty="0" smtClean="0">
                <a:latin typeface="+mn-lt"/>
              </a:rPr>
              <a:t>Lesson </a:t>
            </a:r>
            <a:r>
              <a:rPr lang="en-US" b="1" dirty="0" smtClean="0">
                <a:latin typeface="+mn-lt"/>
              </a:rPr>
              <a:t>3:</a:t>
            </a:r>
            <a:r>
              <a:rPr lang="en-US" b="1" dirty="0" smtClean="0">
                <a:latin typeface="+mn-lt"/>
              </a:rPr>
              <a:t/>
            </a:r>
            <a:br>
              <a:rPr lang="en-US" b="1" dirty="0" smtClean="0">
                <a:latin typeface="+mn-lt"/>
              </a:rPr>
            </a:br>
            <a:r>
              <a:rPr lang="en-US" b="1" dirty="0" smtClean="0">
                <a:latin typeface="+mn-lt"/>
              </a:rPr>
              <a:t/>
            </a:r>
            <a:br>
              <a:rPr lang="en-US" b="1" dirty="0" smtClean="0">
                <a:latin typeface="+mn-lt"/>
              </a:rPr>
            </a:br>
            <a:r>
              <a:rPr lang="en-US" b="1" dirty="0" smtClean="0">
                <a:latin typeface="+mn-lt"/>
              </a:rPr>
              <a:t>Working </a:t>
            </a:r>
            <a:r>
              <a:rPr lang="en-US" b="1" dirty="0">
                <a:latin typeface="+mn-lt"/>
              </a:rPr>
              <a:t>with Images and Shapes in Documents</a:t>
            </a:r>
            <a:r>
              <a:rPr lang="en-US" dirty="0"/>
              <a:t/>
            </a:r>
            <a:br>
              <a:rPr lang="en-US" dirty="0"/>
            </a:br>
            <a:endParaRPr lang="en-US" b="1" dirty="0">
              <a:latin typeface="+mn-lt"/>
            </a:endParaRPr>
          </a:p>
        </p:txBody>
      </p:sp>
    </p:spTree>
    <p:extLst>
      <p:ext uri="{BB962C8B-B14F-4D97-AF65-F5344CB8AC3E}">
        <p14:creationId xmlns:p14="http://schemas.microsoft.com/office/powerpoint/2010/main" val="4066637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567" r="34553" b="32463"/>
          <a:stretch/>
        </p:blipFill>
        <p:spPr bwMode="auto">
          <a:xfrm>
            <a:off x="510924" y="2328295"/>
            <a:ext cx="8004426" cy="3848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1"/>
          <p:cNvSpPr>
            <a:spLocks noGrp="1"/>
          </p:cNvSpPr>
          <p:nvPr>
            <p:ph idx="1"/>
          </p:nvPr>
        </p:nvSpPr>
        <p:spPr>
          <a:xfrm>
            <a:off x="355695" y="1690689"/>
            <a:ext cx="8528998" cy="4486274"/>
          </a:xfrm>
        </p:spPr>
        <p:txBody>
          <a:bodyPr>
            <a:normAutofit/>
          </a:bodyPr>
          <a:lstStyle/>
          <a:p>
            <a:pPr marL="0" indent="0" defTabSz="914400">
              <a:lnSpc>
                <a:spcPct val="100000"/>
              </a:lnSpc>
              <a:spcBef>
                <a:spcPts val="0"/>
              </a:spcBef>
              <a:buNone/>
            </a:pPr>
            <a:r>
              <a:rPr lang="en-US" sz="2400" dirty="0" smtClean="0"/>
              <a:t>How to crop, adjust, and draw images in a document</a:t>
            </a:r>
          </a:p>
          <a:p>
            <a:pPr marL="0" indent="0" defTabSz="914400">
              <a:lnSpc>
                <a:spcPct val="100000"/>
              </a:lnSpc>
              <a:spcBef>
                <a:spcPts val="0"/>
              </a:spcBef>
              <a:buNone/>
            </a:pPr>
            <a:endParaRPr lang="en-US" sz="2400" dirty="0"/>
          </a:p>
          <a:p>
            <a:pPr marL="0" indent="0" defTabSz="914400">
              <a:lnSpc>
                <a:spcPct val="100000"/>
              </a:lnSpc>
              <a:spcBef>
                <a:spcPts val="0"/>
              </a:spcBef>
              <a:buNone/>
            </a:pPr>
            <a:endParaRPr lang="en-US" sz="2400" dirty="0" smtClean="0"/>
          </a:p>
          <a:p>
            <a:pPr marL="0" indent="0" defTabSz="914400">
              <a:lnSpc>
                <a:spcPct val="100000"/>
              </a:lnSpc>
              <a:spcBef>
                <a:spcPts val="0"/>
              </a:spcBef>
              <a:buNone/>
            </a:pPr>
            <a:endParaRPr lang="en-US" sz="2400" dirty="0"/>
          </a:p>
          <a:p>
            <a:pPr marL="0" indent="0" defTabSz="914400">
              <a:lnSpc>
                <a:spcPct val="100000"/>
              </a:lnSpc>
              <a:spcBef>
                <a:spcPts val="0"/>
              </a:spcBef>
              <a:buNone/>
            </a:pPr>
            <a:endParaRPr lang="en-US" sz="2400" dirty="0" smtClean="0"/>
          </a:p>
          <a:p>
            <a:pPr marL="0" indent="0" defTabSz="914400">
              <a:lnSpc>
                <a:spcPct val="100000"/>
              </a:lnSpc>
              <a:spcBef>
                <a:spcPts val="0"/>
              </a:spcBef>
              <a:buNone/>
            </a:pPr>
            <a:endParaRPr lang="en-US" sz="2400" dirty="0"/>
          </a:p>
          <a:p>
            <a:pPr marL="0" indent="0" defTabSz="914400">
              <a:lnSpc>
                <a:spcPct val="100000"/>
              </a:lnSpc>
              <a:spcBef>
                <a:spcPts val="0"/>
              </a:spcBef>
              <a:buNone/>
            </a:pPr>
            <a:endParaRPr lang="en-US" sz="5400" dirty="0" smtClean="0"/>
          </a:p>
          <a:p>
            <a:pPr marL="0" indent="0" defTabSz="914400">
              <a:lnSpc>
                <a:spcPct val="100000"/>
              </a:lnSpc>
              <a:spcBef>
                <a:spcPts val="0"/>
              </a:spcBef>
              <a:buNone/>
            </a:pPr>
            <a:endParaRPr lang="en-US" sz="6000" dirty="0"/>
          </a:p>
          <a:p>
            <a:pPr marL="0" indent="0" defTabSz="914400">
              <a:lnSpc>
                <a:spcPct val="100000"/>
              </a:lnSpc>
              <a:spcBef>
                <a:spcPts val="0"/>
              </a:spcBef>
              <a:buNone/>
            </a:pPr>
            <a:r>
              <a:rPr lang="en-US" sz="2400" dirty="0" smtClean="0"/>
              <a:t>                                                              </a:t>
            </a:r>
            <a:r>
              <a:rPr lang="en-US" sz="2400" dirty="0" smtClean="0">
                <a:solidFill>
                  <a:srgbClr val="FF0000"/>
                </a:solidFill>
              </a:rPr>
              <a:t>                                                </a:t>
            </a:r>
            <a:r>
              <a:rPr lang="en-US" sz="1600" dirty="0" smtClean="0">
                <a:solidFill>
                  <a:srgbClr val="FF0000"/>
                </a:solidFill>
              </a:rPr>
              <a:t>Click Here</a:t>
            </a:r>
            <a:endParaRPr lang="en-US" sz="1600" dirty="0">
              <a:solidFill>
                <a:srgbClr val="FF000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3" name="Title 2"/>
          <p:cNvSpPr>
            <a:spLocks noGrp="1"/>
          </p:cNvSpPr>
          <p:nvPr>
            <p:ph type="title"/>
          </p:nvPr>
        </p:nvSpPr>
        <p:spPr/>
        <p:txBody>
          <a:bodyPr/>
          <a:lstStyle/>
          <a:p>
            <a:r>
              <a:rPr lang="en-US" dirty="0" smtClean="0"/>
              <a:t>Let’s Watch the Video</a:t>
            </a:r>
            <a:endParaRPr lang="en-US" dirty="0"/>
          </a:p>
        </p:txBody>
      </p:sp>
      <p:sp>
        <p:nvSpPr>
          <p:cNvPr id="5" name="Rectangle 4"/>
          <p:cNvSpPr/>
          <p:nvPr/>
        </p:nvSpPr>
        <p:spPr>
          <a:xfrm>
            <a:off x="2402006" y="5158853"/>
            <a:ext cx="5390866" cy="10181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7629098" y="5777261"/>
            <a:ext cx="272955" cy="21836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9198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8350386" cy="1325563"/>
          </a:xfrm>
        </p:spPr>
        <p:txBody>
          <a:bodyPr/>
          <a:lstStyle/>
          <a:p>
            <a:r>
              <a:rPr lang="en-US" b="1" dirty="0" smtClean="0"/>
              <a:t>Working with Drawing Tools – Arrange</a:t>
            </a:r>
            <a:endParaRPr lang="en-US" b="1" dirty="0"/>
          </a:p>
        </p:txBody>
      </p:sp>
      <p:sp>
        <p:nvSpPr>
          <p:cNvPr id="4" name="Content Placeholder 3"/>
          <p:cNvSpPr>
            <a:spLocks noGrp="1"/>
          </p:cNvSpPr>
          <p:nvPr>
            <p:ph sz="half" idx="2"/>
          </p:nvPr>
        </p:nvSpPr>
        <p:spPr>
          <a:xfrm>
            <a:off x="445550" y="1706957"/>
            <a:ext cx="3983946" cy="4559687"/>
          </a:xfrm>
        </p:spPr>
        <p:txBody>
          <a:bodyPr>
            <a:noAutofit/>
          </a:bodyPr>
          <a:lstStyle/>
          <a:p>
            <a:r>
              <a:rPr lang="en-US" sz="2000" dirty="0"/>
              <a:t>You can evenly align space out the objects you create using the </a:t>
            </a:r>
            <a:r>
              <a:rPr lang="en-US" sz="2000" b="1" dirty="0"/>
              <a:t>Align</a:t>
            </a:r>
            <a:r>
              <a:rPr lang="en-US" sz="2000" dirty="0"/>
              <a:t> button features</a:t>
            </a:r>
            <a:r>
              <a:rPr lang="en-US" sz="2000" dirty="0" smtClean="0"/>
              <a:t>.</a:t>
            </a:r>
          </a:p>
          <a:p>
            <a:pPr marL="0" indent="0">
              <a:buNone/>
            </a:pPr>
            <a:endParaRPr lang="en-US" sz="2000" dirty="0" smtClean="0"/>
          </a:p>
          <a:p>
            <a:r>
              <a:rPr lang="en-US" sz="2000" dirty="0"/>
              <a:t>You can change the order in which the objects appear in your document by moving them forward and backward to achieve the desired effect. </a:t>
            </a:r>
            <a:endParaRPr lang="en-US" sz="2000" dirty="0" smtClean="0"/>
          </a:p>
          <a:p>
            <a:endParaRPr lang="en-US" sz="2000" dirty="0"/>
          </a:p>
          <a:p>
            <a:r>
              <a:rPr lang="en-US" sz="2000" dirty="0"/>
              <a:t>You can select multiple objects and </a:t>
            </a:r>
            <a:r>
              <a:rPr lang="en-US" sz="2000" b="1" dirty="0"/>
              <a:t>Group</a:t>
            </a:r>
            <a:r>
              <a:rPr lang="en-US" sz="2000" dirty="0"/>
              <a:t> them </a:t>
            </a:r>
            <a:r>
              <a:rPr lang="en-US" sz="2000" dirty="0" smtClean="0"/>
              <a:t>together by right-clicking and selecting “group”</a:t>
            </a:r>
          </a:p>
          <a:p>
            <a:pPr marL="0" indent="0">
              <a:buNone/>
            </a:pPr>
            <a:endParaRPr lang="en-US" sz="2000" dirty="0"/>
          </a:p>
        </p:txBody>
      </p:sp>
      <p:grpSp>
        <p:nvGrpSpPr>
          <p:cNvPr id="5" name="Group 4"/>
          <p:cNvGrpSpPr/>
          <p:nvPr/>
        </p:nvGrpSpPr>
        <p:grpSpPr>
          <a:xfrm>
            <a:off x="5177641" y="1794165"/>
            <a:ext cx="3645725" cy="3656609"/>
            <a:chOff x="4572000" y="2221677"/>
            <a:chExt cx="3645725" cy="3656609"/>
          </a:xfrm>
        </p:grpSpPr>
        <p:pic>
          <p:nvPicPr>
            <p:cNvPr id="337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827" t="5844" r="1154" b="51299"/>
            <a:stretch/>
          </p:blipFill>
          <p:spPr bwMode="auto">
            <a:xfrm>
              <a:off x="4572000" y="2743201"/>
              <a:ext cx="3645725" cy="3135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304" t="-447" r="39745" b="93155"/>
            <a:stretch/>
          </p:blipFill>
          <p:spPr bwMode="auto">
            <a:xfrm>
              <a:off x="4572000" y="2221677"/>
              <a:ext cx="904504"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748720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8350386" cy="1325563"/>
          </a:xfrm>
        </p:spPr>
        <p:txBody>
          <a:bodyPr/>
          <a:lstStyle/>
          <a:p>
            <a:r>
              <a:rPr lang="en-US" b="1" dirty="0" smtClean="0"/>
              <a:t>Working with Drawing Tools and Text</a:t>
            </a:r>
            <a:endParaRPr lang="en-US" b="1" dirty="0"/>
          </a:p>
        </p:txBody>
      </p:sp>
      <p:sp>
        <p:nvSpPr>
          <p:cNvPr id="4" name="Content Placeholder 3"/>
          <p:cNvSpPr>
            <a:spLocks noGrp="1"/>
          </p:cNvSpPr>
          <p:nvPr>
            <p:ph sz="half" idx="2"/>
          </p:nvPr>
        </p:nvSpPr>
        <p:spPr>
          <a:xfrm>
            <a:off x="445550" y="1947773"/>
            <a:ext cx="3983946" cy="4559687"/>
          </a:xfrm>
        </p:spPr>
        <p:txBody>
          <a:bodyPr>
            <a:noAutofit/>
          </a:bodyPr>
          <a:lstStyle/>
          <a:p>
            <a:r>
              <a:rPr lang="en-US" sz="2000" b="1" dirty="0" smtClean="0"/>
              <a:t>Text Box </a:t>
            </a:r>
            <a:r>
              <a:rPr lang="en-US" sz="2000" dirty="0" smtClean="0"/>
              <a:t>button adds </a:t>
            </a:r>
            <a:r>
              <a:rPr lang="en-US" sz="2000" dirty="0"/>
              <a:t>text to a shape </a:t>
            </a:r>
            <a:r>
              <a:rPr lang="en-US" sz="2000" dirty="0" smtClean="0"/>
              <a:t>to enhance </a:t>
            </a:r>
            <a:r>
              <a:rPr lang="en-US" sz="2000" dirty="0"/>
              <a:t>your shape. </a:t>
            </a:r>
            <a:endParaRPr lang="en-US" sz="2000" dirty="0" smtClean="0"/>
          </a:p>
          <a:p>
            <a:endParaRPr lang="en-US" sz="2000" dirty="0" smtClean="0"/>
          </a:p>
          <a:p>
            <a:r>
              <a:rPr lang="en-US" sz="2000" dirty="0" smtClean="0"/>
              <a:t>You </a:t>
            </a:r>
            <a:r>
              <a:rPr lang="en-US" sz="2000" dirty="0"/>
              <a:t>can convert text into art using the </a:t>
            </a:r>
            <a:r>
              <a:rPr lang="en-US" sz="2000" b="1" dirty="0"/>
              <a:t>Word Art</a:t>
            </a:r>
            <a:r>
              <a:rPr lang="en-US" sz="2000" dirty="0"/>
              <a:t> feature. </a:t>
            </a:r>
            <a:endParaRPr lang="en-US" sz="2000" dirty="0"/>
          </a:p>
          <a:p>
            <a:endParaRPr lang="en-US" sz="2000" dirty="0" smtClean="0"/>
          </a:p>
          <a:p>
            <a:r>
              <a:rPr lang="en-US" sz="2000" b="1" dirty="0" smtClean="0"/>
              <a:t>SmartArt</a:t>
            </a:r>
            <a:r>
              <a:rPr lang="en-US" sz="2000" dirty="0" smtClean="0"/>
              <a:t> button also provides </a:t>
            </a:r>
            <a:r>
              <a:rPr lang="en-US" sz="2000" dirty="0"/>
              <a:t>creative graphics for presenting lists, describing a process or a cycle and even defining the hierarchy of your school or organization. </a:t>
            </a:r>
            <a:endParaRPr lang="en-US" sz="2000" dirty="0" smtClean="0"/>
          </a:p>
          <a:p>
            <a:pPr marL="0" indent="0">
              <a:buNone/>
            </a:pPr>
            <a:endParaRPr lang="en-US" sz="2000" dirty="0"/>
          </a:p>
        </p:txBody>
      </p:sp>
      <p:grpSp>
        <p:nvGrpSpPr>
          <p:cNvPr id="6" name="Group 5"/>
          <p:cNvGrpSpPr/>
          <p:nvPr/>
        </p:nvGrpSpPr>
        <p:grpSpPr>
          <a:xfrm>
            <a:off x="5177642" y="1874985"/>
            <a:ext cx="3724607" cy="4353625"/>
            <a:chOff x="5177642" y="1874985"/>
            <a:chExt cx="3724607" cy="4353625"/>
          </a:xfrm>
        </p:grpSpPr>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423" t="2683" r="87047" b="93526"/>
            <a:stretch/>
          </p:blipFill>
          <p:spPr bwMode="auto">
            <a:xfrm>
              <a:off x="5177642" y="1874985"/>
              <a:ext cx="728639" cy="35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0255" t="6209" r="11119" b="39084"/>
            <a:stretch/>
          </p:blipFill>
          <p:spPr bwMode="auto">
            <a:xfrm>
              <a:off x="5177642" y="2226624"/>
              <a:ext cx="3724607" cy="4001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8639569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 Lesson </a:t>
            </a:r>
            <a:r>
              <a:rPr lang="en-US" dirty="0" smtClean="0"/>
              <a:t>3</a:t>
            </a:r>
            <a:endParaRPr lang="en-US" dirty="0"/>
          </a:p>
        </p:txBody>
      </p:sp>
      <p:sp>
        <p:nvSpPr>
          <p:cNvPr id="3" name="Content Placeholder 2"/>
          <p:cNvSpPr>
            <a:spLocks noGrp="1"/>
          </p:cNvSpPr>
          <p:nvPr>
            <p:ph sz="half" idx="2"/>
          </p:nvPr>
        </p:nvSpPr>
        <p:spPr>
          <a:xfrm>
            <a:off x="404210" y="1859286"/>
            <a:ext cx="3868340" cy="4152996"/>
          </a:xfrm>
        </p:spPr>
        <p:txBody>
          <a:bodyPr>
            <a:normAutofit fontScale="92500" lnSpcReduction="10000"/>
          </a:bodyPr>
          <a:lstStyle/>
          <a:p>
            <a:r>
              <a:rPr lang="en-US" dirty="0"/>
              <a:t>7.3.1: Insert and modify sizing of images in a word-processing document.</a:t>
            </a:r>
          </a:p>
          <a:p>
            <a:r>
              <a:rPr lang="en-US" dirty="0"/>
              <a:t>7.3.2: Position an image relative to text in a document, using various text-wrapping options (inline, square, tight, etc.).</a:t>
            </a:r>
          </a:p>
          <a:p>
            <a:r>
              <a:rPr lang="en-US" dirty="0"/>
              <a:t>7.3.3: Use word-processor drawing tools to create pre-formatted shapes that enhance a document's content.</a:t>
            </a:r>
          </a:p>
          <a:p>
            <a:r>
              <a:rPr lang="en-US" dirty="0"/>
              <a:t>7.3.4: Use word-processor drawing tools to format graphical text objects (e.g., WordArt), including shape, spacing, shadow, 3D effects</a:t>
            </a:r>
            <a:r>
              <a:rPr lang="en-US" dirty="0" smtClean="0"/>
              <a:t>.</a:t>
            </a:r>
            <a:endParaRPr lang="en-US" dirty="0"/>
          </a:p>
        </p:txBody>
      </p:sp>
      <p:sp>
        <p:nvSpPr>
          <p:cNvPr id="4" name="Content Placeholder 3"/>
          <p:cNvSpPr>
            <a:spLocks noGrp="1"/>
          </p:cNvSpPr>
          <p:nvPr>
            <p:ph sz="quarter" idx="4"/>
          </p:nvPr>
        </p:nvSpPr>
        <p:spPr>
          <a:xfrm>
            <a:off x="4572000" y="1832167"/>
            <a:ext cx="3887391" cy="4236124"/>
          </a:xfrm>
        </p:spPr>
        <p:txBody>
          <a:bodyPr>
            <a:normAutofit/>
          </a:bodyPr>
          <a:lstStyle/>
          <a:p>
            <a:r>
              <a:rPr lang="en-US" sz="1900" dirty="0"/>
              <a:t>7.3.5: Use word-processor drawing tools to create a visual representation of information (e.g., SmartArt), such as a diagram, flow chart, etc.</a:t>
            </a:r>
          </a:p>
          <a:p>
            <a:r>
              <a:rPr lang="en-US" sz="1900" dirty="0"/>
              <a:t>7.3.6: Insert a spreadsheet object into a document.</a:t>
            </a:r>
          </a:p>
          <a:p>
            <a:r>
              <a:rPr lang="en-US" sz="1900" dirty="0"/>
              <a:t>7.3.7: Create a report or essay that includes a title page, text, a graphic or image, and a bibliography.</a:t>
            </a:r>
          </a:p>
          <a:p>
            <a:endParaRPr lang="en-US" dirty="0"/>
          </a:p>
        </p:txBody>
      </p:sp>
    </p:spTree>
    <p:extLst>
      <p:ext uri="{BB962C8B-B14F-4D97-AF65-F5344CB8AC3E}">
        <p14:creationId xmlns:p14="http://schemas.microsoft.com/office/powerpoint/2010/main" val="78219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Images</a:t>
            </a:r>
            <a:endParaRPr lang="en-US" dirty="0"/>
          </a:p>
        </p:txBody>
      </p:sp>
      <p:sp>
        <p:nvSpPr>
          <p:cNvPr id="4" name="Content Placeholder 3"/>
          <p:cNvSpPr>
            <a:spLocks noGrp="1"/>
          </p:cNvSpPr>
          <p:nvPr>
            <p:ph sz="half" idx="2"/>
          </p:nvPr>
        </p:nvSpPr>
        <p:spPr>
          <a:xfrm>
            <a:off x="349351" y="1690987"/>
            <a:ext cx="8330625" cy="4559687"/>
          </a:xfrm>
        </p:spPr>
        <p:txBody>
          <a:bodyPr>
            <a:noAutofit/>
          </a:bodyPr>
          <a:lstStyle/>
          <a:p>
            <a:pPr marL="0" indent="0">
              <a:buNone/>
            </a:pPr>
            <a:r>
              <a:rPr lang="en-US" sz="2400" b="1" dirty="0"/>
              <a:t>Images</a:t>
            </a:r>
            <a:r>
              <a:rPr lang="en-US" sz="2400" dirty="0"/>
              <a:t> are pictures or designs that you insert into your document to provide visual elements. </a:t>
            </a:r>
            <a:endParaRPr lang="en-US" sz="2400" dirty="0" smtClean="0"/>
          </a:p>
          <a:p>
            <a:r>
              <a:rPr lang="en-US" sz="2200" b="1" dirty="0"/>
              <a:t>Insert Picture</a:t>
            </a:r>
            <a:r>
              <a:rPr lang="en-US" sz="2200" dirty="0"/>
              <a:t> dialog box opens to the </a:t>
            </a:r>
            <a:r>
              <a:rPr lang="en-US" sz="2200" b="1" dirty="0"/>
              <a:t>My Pictures</a:t>
            </a:r>
            <a:r>
              <a:rPr lang="en-US" sz="2200" dirty="0"/>
              <a:t> folder in your </a:t>
            </a:r>
            <a:r>
              <a:rPr lang="en-US" sz="2200" dirty="0" smtClean="0"/>
              <a:t>computer</a:t>
            </a:r>
          </a:p>
          <a:p>
            <a:r>
              <a:rPr lang="en-US" sz="2200" dirty="0"/>
              <a:t>You can use the </a:t>
            </a:r>
            <a:r>
              <a:rPr lang="en-US" sz="2200" dirty="0" smtClean="0"/>
              <a:t>online pictures search in the </a:t>
            </a:r>
            <a:r>
              <a:rPr lang="en-US" sz="2200" b="1" dirty="0" smtClean="0"/>
              <a:t>Clip Art </a:t>
            </a:r>
            <a:r>
              <a:rPr lang="en-US" sz="2200" dirty="0" smtClean="0"/>
              <a:t>button </a:t>
            </a:r>
            <a:r>
              <a:rPr lang="en-US" sz="2200" dirty="0"/>
              <a:t>to search for and insert online images into your document. </a:t>
            </a:r>
            <a:r>
              <a:rPr lang="en-US" sz="2200" dirty="0" smtClean="0"/>
              <a:t>But, check copyrights.</a:t>
            </a:r>
          </a:p>
        </p:txBody>
      </p:sp>
      <p:pic>
        <p:nvPicPr>
          <p:cNvPr id="3078"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9402" t="3358" r="65218" b="82837"/>
          <a:stretch/>
        </p:blipFill>
        <p:spPr bwMode="auto">
          <a:xfrm>
            <a:off x="1951630" y="4490114"/>
            <a:ext cx="4908837" cy="1501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04366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Images</a:t>
            </a:r>
            <a:endParaRPr lang="en-US" dirty="0"/>
          </a:p>
        </p:txBody>
      </p:sp>
      <p:sp>
        <p:nvSpPr>
          <p:cNvPr id="4" name="Content Placeholder 3"/>
          <p:cNvSpPr>
            <a:spLocks noGrp="1"/>
          </p:cNvSpPr>
          <p:nvPr>
            <p:ph sz="half" idx="2"/>
          </p:nvPr>
        </p:nvSpPr>
        <p:spPr>
          <a:xfrm>
            <a:off x="349351" y="1690987"/>
            <a:ext cx="8330625" cy="4559687"/>
          </a:xfrm>
        </p:spPr>
        <p:txBody>
          <a:bodyPr>
            <a:noAutofit/>
          </a:bodyPr>
          <a:lstStyle/>
          <a:p>
            <a:pPr marL="0" indent="0">
              <a:buNone/>
            </a:pPr>
            <a:r>
              <a:rPr lang="en-US" sz="2400" dirty="0"/>
              <a:t>In Microsoft Word, a </a:t>
            </a:r>
            <a:r>
              <a:rPr lang="en-US" sz="2400" b="1" dirty="0"/>
              <a:t>Picture Tools</a:t>
            </a:r>
            <a:r>
              <a:rPr lang="en-US" sz="2400" dirty="0"/>
              <a:t> tab will appear on the Ribbon when you select you image</a:t>
            </a:r>
            <a:endParaRPr lang="en-US" sz="2400" dirty="0" smtClean="0"/>
          </a:p>
          <a:p>
            <a:pPr lvl="1"/>
            <a:r>
              <a:rPr lang="en-US" sz="2000" dirty="0" smtClean="0"/>
              <a:t>Small squares, called </a:t>
            </a:r>
            <a:r>
              <a:rPr lang="en-US" sz="2000" b="1" dirty="0" smtClean="0"/>
              <a:t>handles</a:t>
            </a:r>
            <a:r>
              <a:rPr lang="en-US" sz="2000" dirty="0" smtClean="0"/>
              <a:t>, </a:t>
            </a:r>
            <a:r>
              <a:rPr lang="en-US" sz="2000" dirty="0"/>
              <a:t>should appear around the image. </a:t>
            </a:r>
            <a:r>
              <a:rPr lang="en-US" sz="2000" dirty="0" smtClean="0"/>
              <a:t>They are </a:t>
            </a:r>
            <a:r>
              <a:rPr lang="en-US" sz="2000" dirty="0"/>
              <a:t>used for resizing your </a:t>
            </a:r>
            <a:r>
              <a:rPr lang="en-US" sz="2000" dirty="0" smtClean="0"/>
              <a:t>image.</a:t>
            </a:r>
          </a:p>
          <a:p>
            <a:pPr lvl="1"/>
            <a:r>
              <a:rPr lang="en-US" sz="2000" dirty="0" smtClean="0"/>
              <a:t>One </a:t>
            </a:r>
            <a:r>
              <a:rPr lang="en-US" sz="2000" dirty="0"/>
              <a:t>handle at the top center of the image will have a round dot or arrow attached to it. This is a </a:t>
            </a:r>
            <a:r>
              <a:rPr lang="en-US" sz="2000" b="1" dirty="0"/>
              <a:t>Rotate</a:t>
            </a:r>
            <a:r>
              <a:rPr lang="en-US" sz="2000" dirty="0"/>
              <a:t> </a:t>
            </a:r>
            <a:r>
              <a:rPr lang="en-US" sz="2000" dirty="0" smtClean="0"/>
              <a:t>handle.</a:t>
            </a:r>
          </a:p>
          <a:p>
            <a:pPr marL="0" indent="0">
              <a:buNone/>
            </a:pPr>
            <a:endParaRPr lang="en-US" sz="2200" b="1" dirty="0" smtClean="0"/>
          </a:p>
        </p:txBody>
      </p:sp>
      <p:pic>
        <p:nvPicPr>
          <p:cNvPr id="28680"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r="34936" b="83022"/>
          <a:stretch/>
        </p:blipFill>
        <p:spPr bwMode="auto">
          <a:xfrm>
            <a:off x="349351" y="3793550"/>
            <a:ext cx="8167189" cy="1198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64603" r="2895" b="83022"/>
          <a:stretch/>
        </p:blipFill>
        <p:spPr bwMode="auto">
          <a:xfrm>
            <a:off x="2480341" y="5103735"/>
            <a:ext cx="3905207" cy="1146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7496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567" r="34553" b="32463"/>
          <a:stretch/>
        </p:blipFill>
        <p:spPr bwMode="auto">
          <a:xfrm>
            <a:off x="510924" y="2328295"/>
            <a:ext cx="8004426" cy="3848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1"/>
          <p:cNvSpPr>
            <a:spLocks noGrp="1"/>
          </p:cNvSpPr>
          <p:nvPr>
            <p:ph idx="1"/>
          </p:nvPr>
        </p:nvSpPr>
        <p:spPr>
          <a:xfrm>
            <a:off x="355695" y="1690689"/>
            <a:ext cx="8528998" cy="4486274"/>
          </a:xfrm>
        </p:spPr>
        <p:txBody>
          <a:bodyPr>
            <a:normAutofit/>
          </a:bodyPr>
          <a:lstStyle/>
          <a:p>
            <a:pPr marL="0" indent="0" defTabSz="914400">
              <a:lnSpc>
                <a:spcPct val="100000"/>
              </a:lnSpc>
              <a:spcBef>
                <a:spcPts val="0"/>
              </a:spcBef>
              <a:buNone/>
            </a:pPr>
            <a:r>
              <a:rPr lang="en-US" sz="2400" dirty="0" smtClean="0"/>
              <a:t>How to insert an image &amp; work with images</a:t>
            </a:r>
          </a:p>
          <a:p>
            <a:pPr marL="0" indent="0" defTabSz="914400">
              <a:lnSpc>
                <a:spcPct val="100000"/>
              </a:lnSpc>
              <a:spcBef>
                <a:spcPts val="0"/>
              </a:spcBef>
              <a:buNone/>
            </a:pPr>
            <a:endParaRPr lang="en-US" sz="2400" dirty="0"/>
          </a:p>
          <a:p>
            <a:pPr marL="0" indent="0" defTabSz="914400">
              <a:lnSpc>
                <a:spcPct val="100000"/>
              </a:lnSpc>
              <a:spcBef>
                <a:spcPts val="0"/>
              </a:spcBef>
              <a:buNone/>
            </a:pPr>
            <a:endParaRPr lang="en-US" sz="2400" dirty="0" smtClean="0"/>
          </a:p>
          <a:p>
            <a:pPr marL="0" indent="0" defTabSz="914400">
              <a:lnSpc>
                <a:spcPct val="100000"/>
              </a:lnSpc>
              <a:spcBef>
                <a:spcPts val="0"/>
              </a:spcBef>
              <a:buNone/>
            </a:pPr>
            <a:endParaRPr lang="en-US" sz="2400" dirty="0"/>
          </a:p>
          <a:p>
            <a:pPr marL="0" indent="0" defTabSz="914400">
              <a:lnSpc>
                <a:spcPct val="100000"/>
              </a:lnSpc>
              <a:spcBef>
                <a:spcPts val="0"/>
              </a:spcBef>
              <a:buNone/>
            </a:pPr>
            <a:endParaRPr lang="en-US" sz="2400" dirty="0" smtClean="0"/>
          </a:p>
          <a:p>
            <a:pPr marL="0" indent="0" defTabSz="914400">
              <a:lnSpc>
                <a:spcPct val="100000"/>
              </a:lnSpc>
              <a:spcBef>
                <a:spcPts val="0"/>
              </a:spcBef>
              <a:buNone/>
            </a:pPr>
            <a:endParaRPr lang="en-US" sz="2400" dirty="0"/>
          </a:p>
          <a:p>
            <a:pPr marL="0" indent="0" defTabSz="914400">
              <a:lnSpc>
                <a:spcPct val="100000"/>
              </a:lnSpc>
              <a:spcBef>
                <a:spcPts val="0"/>
              </a:spcBef>
              <a:buNone/>
            </a:pPr>
            <a:endParaRPr lang="en-US" sz="5400" dirty="0" smtClean="0"/>
          </a:p>
          <a:p>
            <a:pPr marL="0" indent="0" defTabSz="914400">
              <a:lnSpc>
                <a:spcPct val="100000"/>
              </a:lnSpc>
              <a:spcBef>
                <a:spcPts val="0"/>
              </a:spcBef>
              <a:buNone/>
            </a:pPr>
            <a:endParaRPr lang="en-US" sz="4000" dirty="0"/>
          </a:p>
          <a:p>
            <a:pPr marL="0" indent="0" defTabSz="914400">
              <a:lnSpc>
                <a:spcPct val="100000"/>
              </a:lnSpc>
              <a:spcBef>
                <a:spcPts val="0"/>
              </a:spcBef>
              <a:buNone/>
            </a:pPr>
            <a:r>
              <a:rPr lang="en-US" sz="2400" dirty="0" smtClean="0"/>
              <a:t>                                                              </a:t>
            </a:r>
            <a:r>
              <a:rPr lang="en-US" sz="2400" dirty="0" smtClean="0">
                <a:solidFill>
                  <a:srgbClr val="FF0000"/>
                </a:solidFill>
              </a:rPr>
              <a:t>                                                </a:t>
            </a:r>
            <a:r>
              <a:rPr lang="en-US" sz="1600" dirty="0" smtClean="0">
                <a:solidFill>
                  <a:srgbClr val="FF0000"/>
                </a:solidFill>
              </a:rPr>
              <a:t>Click Here</a:t>
            </a:r>
            <a:endParaRPr lang="en-US" sz="1600" dirty="0">
              <a:solidFill>
                <a:srgbClr val="FF000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3" name="Title 2"/>
          <p:cNvSpPr>
            <a:spLocks noGrp="1"/>
          </p:cNvSpPr>
          <p:nvPr>
            <p:ph type="title"/>
          </p:nvPr>
        </p:nvSpPr>
        <p:spPr/>
        <p:txBody>
          <a:bodyPr/>
          <a:lstStyle/>
          <a:p>
            <a:r>
              <a:rPr lang="en-US" dirty="0" smtClean="0"/>
              <a:t>Let’s Watch the Video</a:t>
            </a:r>
            <a:endParaRPr lang="en-US" dirty="0"/>
          </a:p>
        </p:txBody>
      </p:sp>
      <p:sp>
        <p:nvSpPr>
          <p:cNvPr id="5" name="Rectangle 4"/>
          <p:cNvSpPr/>
          <p:nvPr/>
        </p:nvSpPr>
        <p:spPr>
          <a:xfrm>
            <a:off x="2402006" y="5158853"/>
            <a:ext cx="5390866" cy="10181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7629098" y="5504136"/>
            <a:ext cx="272955" cy="21836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7846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 Tools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080044757"/>
              </p:ext>
            </p:extLst>
          </p:nvPr>
        </p:nvGraphicFramePr>
        <p:xfrm>
          <a:off x="450377" y="1690688"/>
          <a:ext cx="8516202" cy="4708225"/>
        </p:xfrm>
        <a:graphic>
          <a:graphicData uri="http://schemas.openxmlformats.org/drawingml/2006/table">
            <a:tbl>
              <a:tblPr firstRow="1" firstCol="1" bandRow="1">
                <a:tableStyleId>{5C22544A-7EE6-4342-B048-85BDC9FD1C3A}</a:tableStyleId>
              </a:tblPr>
              <a:tblGrid>
                <a:gridCol w="1720021"/>
                <a:gridCol w="6796181"/>
              </a:tblGrid>
              <a:tr h="265196">
                <a:tc>
                  <a:txBody>
                    <a:bodyPr/>
                    <a:lstStyle/>
                    <a:p>
                      <a:pPr marL="0" marR="0">
                        <a:spcBef>
                          <a:spcPts val="300"/>
                        </a:spcBef>
                        <a:spcAft>
                          <a:spcPts val="300"/>
                        </a:spcAft>
                      </a:pPr>
                      <a:r>
                        <a:rPr lang="en-US" sz="1400" dirty="0">
                          <a:effectLst/>
                        </a:rPr>
                        <a:t>Picture Tool</a:t>
                      </a:r>
                      <a:endParaRPr lang="en-US" sz="1400" b="1" dirty="0">
                        <a:effectLst/>
                        <a:latin typeface="Segoe UI"/>
                        <a:ea typeface="Times New Roman"/>
                        <a:cs typeface="Times New Roman"/>
                      </a:endParaRPr>
                    </a:p>
                  </a:txBody>
                  <a:tcPr marL="65261" marR="65261" marT="0" marB="0"/>
                </a:tc>
                <a:tc>
                  <a:txBody>
                    <a:bodyPr/>
                    <a:lstStyle/>
                    <a:p>
                      <a:pPr marL="0" marR="0">
                        <a:spcBef>
                          <a:spcPts val="300"/>
                        </a:spcBef>
                        <a:spcAft>
                          <a:spcPts val="300"/>
                        </a:spcAft>
                      </a:pPr>
                      <a:r>
                        <a:rPr lang="en-US" sz="1400">
                          <a:effectLst/>
                        </a:rPr>
                        <a:t>Description</a:t>
                      </a:r>
                      <a:endParaRPr lang="en-US" sz="1400" b="1">
                        <a:effectLst/>
                        <a:latin typeface="Segoe UI"/>
                        <a:ea typeface="Times New Roman"/>
                        <a:cs typeface="Times New Roman"/>
                      </a:endParaRPr>
                    </a:p>
                  </a:txBody>
                  <a:tcPr marL="65261" marR="65261" marT="0" marB="0"/>
                </a:tc>
              </a:tr>
              <a:tr h="530392">
                <a:tc>
                  <a:txBody>
                    <a:bodyPr/>
                    <a:lstStyle/>
                    <a:p>
                      <a:pPr marL="0" marR="0" algn="r">
                        <a:spcBef>
                          <a:spcPts val="0"/>
                        </a:spcBef>
                        <a:spcAft>
                          <a:spcPts val="0"/>
                        </a:spcAft>
                      </a:pPr>
                      <a:r>
                        <a:rPr lang="en-US" sz="1400" dirty="0" smtClean="0">
                          <a:effectLst/>
                        </a:rPr>
                        <a:t>Corrections</a:t>
                      </a:r>
                      <a:endParaRPr lang="en-US" sz="1400" b="1" dirty="0">
                        <a:effectLst/>
                        <a:latin typeface="Segoe UI"/>
                        <a:ea typeface="Times New Roman"/>
                        <a:cs typeface="Times New Roman"/>
                      </a:endParaRPr>
                    </a:p>
                  </a:txBody>
                  <a:tcPr marL="65261" marR="65261" marT="0" marB="0" anchor="ctr"/>
                </a:tc>
                <a:tc>
                  <a:txBody>
                    <a:bodyPr/>
                    <a:lstStyle/>
                    <a:p>
                      <a:pPr marL="0" marR="0">
                        <a:spcBef>
                          <a:spcPts val="300"/>
                        </a:spcBef>
                        <a:spcAft>
                          <a:spcPts val="0"/>
                        </a:spcAft>
                      </a:pPr>
                      <a:r>
                        <a:rPr lang="en-US" sz="1400" dirty="0">
                          <a:effectLst/>
                        </a:rPr>
                        <a:t>Sharpen/Soften the image using the preset options or select a combination of Brightness/Contrast using the preset options.</a:t>
                      </a:r>
                      <a:endParaRPr lang="en-US" sz="1400" dirty="0">
                        <a:effectLst/>
                        <a:latin typeface="Segoe UI"/>
                        <a:ea typeface="Times New Roman"/>
                        <a:cs typeface="Times New Roman"/>
                      </a:endParaRPr>
                    </a:p>
                  </a:txBody>
                  <a:tcPr marL="65261" marR="65261" marT="0" marB="0" anchor="ctr"/>
                </a:tc>
              </a:tr>
              <a:tr h="545250">
                <a:tc>
                  <a:txBody>
                    <a:bodyPr/>
                    <a:lstStyle/>
                    <a:p>
                      <a:pPr marL="0" marR="0" algn="r">
                        <a:spcBef>
                          <a:spcPts val="0"/>
                        </a:spcBef>
                        <a:spcAft>
                          <a:spcPts val="0"/>
                        </a:spcAft>
                      </a:pPr>
                      <a:r>
                        <a:rPr lang="en-US" sz="1400" dirty="0" smtClean="0">
                          <a:effectLst/>
                        </a:rPr>
                        <a:t>Color</a:t>
                      </a:r>
                      <a:endParaRPr lang="en-US" sz="1400" b="1" dirty="0">
                        <a:effectLst/>
                        <a:latin typeface="Segoe UI"/>
                        <a:ea typeface="Times New Roman"/>
                        <a:cs typeface="Times New Roman"/>
                      </a:endParaRPr>
                    </a:p>
                  </a:txBody>
                  <a:tcPr marL="65261" marR="65261" marT="0" marB="0" anchor="ctr"/>
                </a:tc>
                <a:tc>
                  <a:txBody>
                    <a:bodyPr/>
                    <a:lstStyle/>
                    <a:p>
                      <a:pPr marL="0" marR="0">
                        <a:spcBef>
                          <a:spcPts val="300"/>
                        </a:spcBef>
                        <a:spcAft>
                          <a:spcPts val="0"/>
                        </a:spcAft>
                      </a:pPr>
                      <a:r>
                        <a:rPr lang="en-US" sz="1400" dirty="0">
                          <a:effectLst/>
                        </a:rPr>
                        <a:t>Adjust the color of the image by choosing a Color Saturation, Color Tone or Recolor preset. </a:t>
                      </a:r>
                      <a:endParaRPr lang="en-US" sz="1400" dirty="0">
                        <a:effectLst/>
                        <a:latin typeface="Segoe UI"/>
                        <a:ea typeface="Times New Roman"/>
                        <a:cs typeface="Times New Roman"/>
                      </a:endParaRPr>
                    </a:p>
                  </a:txBody>
                  <a:tcPr marL="65261" marR="65261" marT="0" marB="0" anchor="ctr"/>
                </a:tc>
              </a:tr>
              <a:tr h="595048">
                <a:tc>
                  <a:txBody>
                    <a:bodyPr/>
                    <a:lstStyle/>
                    <a:p>
                      <a:pPr marL="0" marR="0" algn="r">
                        <a:spcBef>
                          <a:spcPts val="0"/>
                        </a:spcBef>
                        <a:spcAft>
                          <a:spcPts val="0"/>
                        </a:spcAft>
                      </a:pPr>
                      <a:r>
                        <a:rPr lang="en-US" sz="1400" dirty="0" smtClean="0">
                          <a:effectLst/>
                        </a:rPr>
                        <a:t>Artistic </a:t>
                      </a:r>
                      <a:r>
                        <a:rPr lang="en-US" sz="1400" dirty="0">
                          <a:effectLst/>
                        </a:rPr>
                        <a:t>Effects</a:t>
                      </a:r>
                      <a:endParaRPr lang="en-US" sz="1400" b="1" dirty="0">
                        <a:effectLst/>
                        <a:latin typeface="Segoe UI"/>
                        <a:ea typeface="Times New Roman"/>
                        <a:cs typeface="Times New Roman"/>
                      </a:endParaRPr>
                    </a:p>
                  </a:txBody>
                  <a:tcPr marL="65261" marR="65261" marT="0" marB="0" anchor="ctr"/>
                </a:tc>
                <a:tc>
                  <a:txBody>
                    <a:bodyPr/>
                    <a:lstStyle/>
                    <a:p>
                      <a:pPr marL="0" marR="0">
                        <a:spcBef>
                          <a:spcPts val="300"/>
                        </a:spcBef>
                        <a:spcAft>
                          <a:spcPts val="0"/>
                        </a:spcAft>
                      </a:pPr>
                      <a:r>
                        <a:rPr lang="en-US" sz="1400" dirty="0">
                          <a:effectLst/>
                        </a:rPr>
                        <a:t>Select a preset effect to enhance your image with an artistic flare!</a:t>
                      </a:r>
                      <a:endParaRPr lang="en-US" sz="1400" dirty="0">
                        <a:effectLst/>
                        <a:latin typeface="Segoe UI"/>
                        <a:ea typeface="Times New Roman"/>
                        <a:cs typeface="Times New Roman"/>
                      </a:endParaRPr>
                    </a:p>
                  </a:txBody>
                  <a:tcPr marL="65261" marR="65261" marT="0" marB="0" anchor="ctr"/>
                </a:tc>
              </a:tr>
              <a:tr h="611579">
                <a:tc>
                  <a:txBody>
                    <a:bodyPr/>
                    <a:lstStyle/>
                    <a:p>
                      <a:pPr marL="0" marR="0" algn="r">
                        <a:spcBef>
                          <a:spcPts val="0"/>
                        </a:spcBef>
                        <a:spcAft>
                          <a:spcPts val="0"/>
                        </a:spcAft>
                      </a:pPr>
                      <a:endParaRPr lang="en-US" sz="1400" b="1" dirty="0">
                        <a:effectLst/>
                        <a:latin typeface="Segoe UI"/>
                        <a:ea typeface="Times New Roman"/>
                        <a:cs typeface="Times New Roman"/>
                      </a:endParaRPr>
                    </a:p>
                  </a:txBody>
                  <a:tcPr marL="65261" marR="65261" marT="0" marB="0"/>
                </a:tc>
                <a:tc>
                  <a:txBody>
                    <a:bodyPr/>
                    <a:lstStyle/>
                    <a:p>
                      <a:pPr marL="0" marR="0">
                        <a:spcBef>
                          <a:spcPts val="300"/>
                        </a:spcBef>
                        <a:spcAft>
                          <a:spcPts val="0"/>
                        </a:spcAft>
                      </a:pPr>
                      <a:r>
                        <a:rPr lang="en-US" sz="1400" dirty="0">
                          <a:effectLst/>
                        </a:rPr>
                        <a:t>Provides access back into the Insert Image window to select another image, replacing the current image. </a:t>
                      </a:r>
                      <a:endParaRPr lang="en-US" sz="1400" dirty="0">
                        <a:effectLst/>
                        <a:latin typeface="Segoe UI"/>
                        <a:ea typeface="Times New Roman"/>
                        <a:cs typeface="Times New Roman"/>
                      </a:endParaRPr>
                    </a:p>
                  </a:txBody>
                  <a:tcPr marL="65261" marR="65261" marT="0" marB="0" anchor="ctr"/>
                </a:tc>
              </a:tr>
              <a:tr h="661165">
                <a:tc>
                  <a:txBody>
                    <a:bodyPr/>
                    <a:lstStyle/>
                    <a:p>
                      <a:pPr marL="0" marR="0" algn="r">
                        <a:spcBef>
                          <a:spcPts val="0"/>
                        </a:spcBef>
                        <a:spcAft>
                          <a:spcPts val="0"/>
                        </a:spcAft>
                      </a:pPr>
                      <a:endParaRPr lang="en-US" sz="1400" b="1" dirty="0">
                        <a:effectLst/>
                        <a:latin typeface="Segoe UI"/>
                        <a:ea typeface="Times New Roman"/>
                        <a:cs typeface="Times New Roman"/>
                      </a:endParaRPr>
                    </a:p>
                  </a:txBody>
                  <a:tcPr marL="65261" marR="65261" marT="0" marB="0"/>
                </a:tc>
                <a:tc>
                  <a:txBody>
                    <a:bodyPr/>
                    <a:lstStyle/>
                    <a:p>
                      <a:pPr marL="0" marR="0">
                        <a:spcBef>
                          <a:spcPts val="300"/>
                        </a:spcBef>
                        <a:spcAft>
                          <a:spcPts val="0"/>
                        </a:spcAft>
                      </a:pPr>
                      <a:r>
                        <a:rPr lang="en-US" sz="1400" dirty="0">
                          <a:effectLst/>
                        </a:rPr>
                        <a:t>Restores the image from any color or effect changes without adjusting size or restores both the picture and the size to its original appearance.</a:t>
                      </a:r>
                      <a:endParaRPr lang="en-US" sz="1400" dirty="0">
                        <a:effectLst/>
                        <a:latin typeface="Segoe UI"/>
                        <a:ea typeface="Times New Roman"/>
                        <a:cs typeface="Times New Roman"/>
                      </a:endParaRPr>
                    </a:p>
                  </a:txBody>
                  <a:tcPr marL="65261" marR="65261" marT="0" marB="0" anchor="ctr"/>
                </a:tc>
              </a:tr>
              <a:tr h="859515">
                <a:tc>
                  <a:txBody>
                    <a:bodyPr/>
                    <a:lstStyle/>
                    <a:p>
                      <a:pPr marL="0" marR="0" algn="r">
                        <a:spcBef>
                          <a:spcPts val="0"/>
                        </a:spcBef>
                        <a:spcAft>
                          <a:spcPts val="0"/>
                        </a:spcAft>
                      </a:pPr>
                      <a:endParaRPr lang="en-US" sz="1400" b="1" dirty="0">
                        <a:effectLst/>
                        <a:latin typeface="Segoe UI"/>
                        <a:ea typeface="Times New Roman"/>
                        <a:cs typeface="Times New Roman"/>
                      </a:endParaRPr>
                    </a:p>
                  </a:txBody>
                  <a:tcPr marL="65261" marR="65261" marT="0" marB="0" anchor="ctr"/>
                </a:tc>
                <a:tc>
                  <a:txBody>
                    <a:bodyPr/>
                    <a:lstStyle/>
                    <a:p>
                      <a:pPr marL="0" marR="0">
                        <a:spcBef>
                          <a:spcPts val="300"/>
                        </a:spcBef>
                        <a:spcAft>
                          <a:spcPts val="0"/>
                        </a:spcAft>
                      </a:pPr>
                      <a:r>
                        <a:rPr lang="en-US" sz="1400" dirty="0">
                          <a:effectLst/>
                        </a:rPr>
                        <a:t>Picture Border allows for the selection of a color border with a specific thickness and style.</a:t>
                      </a:r>
                    </a:p>
                    <a:p>
                      <a:pPr marL="0" marR="0">
                        <a:spcBef>
                          <a:spcPts val="300"/>
                        </a:spcBef>
                        <a:spcAft>
                          <a:spcPts val="0"/>
                        </a:spcAft>
                      </a:pPr>
                      <a:r>
                        <a:rPr lang="en-US" sz="1400" dirty="0">
                          <a:effectLst/>
                        </a:rPr>
                        <a:t>Picture Effects provides options to create the follow effects on the picture: Shadow, Reflection, Glow, Soft Edges, Bevel or 3D Rotation. </a:t>
                      </a:r>
                      <a:endParaRPr lang="en-US" sz="1400" dirty="0">
                        <a:effectLst/>
                        <a:latin typeface="Segoe UI"/>
                        <a:ea typeface="Times New Roman"/>
                        <a:cs typeface="Times New Roman"/>
                      </a:endParaRPr>
                    </a:p>
                  </a:txBody>
                  <a:tcPr marL="65261" marR="65261" marT="0" marB="0" anchor="ctr"/>
                </a:tc>
              </a:tr>
              <a:tr h="541528">
                <a:tc>
                  <a:txBody>
                    <a:bodyPr/>
                    <a:lstStyle/>
                    <a:p>
                      <a:pPr marL="0" marR="0" algn="r">
                        <a:spcBef>
                          <a:spcPts val="0"/>
                        </a:spcBef>
                        <a:spcAft>
                          <a:spcPts val="0"/>
                        </a:spcAft>
                      </a:pPr>
                      <a:r>
                        <a:rPr lang="en-US" sz="1400" dirty="0" smtClean="0">
                          <a:effectLst/>
                        </a:rPr>
                        <a:t>Crop</a:t>
                      </a:r>
                      <a:endParaRPr lang="en-US" sz="1400" b="1" dirty="0">
                        <a:effectLst/>
                        <a:latin typeface="Segoe UI"/>
                        <a:ea typeface="Times New Roman"/>
                        <a:cs typeface="Times New Roman"/>
                      </a:endParaRPr>
                    </a:p>
                  </a:txBody>
                  <a:tcPr marL="65261" marR="65261" marT="0" marB="0" anchor="ctr"/>
                </a:tc>
                <a:tc>
                  <a:txBody>
                    <a:bodyPr/>
                    <a:lstStyle/>
                    <a:p>
                      <a:pPr marL="0" marR="0">
                        <a:spcBef>
                          <a:spcPts val="300"/>
                        </a:spcBef>
                        <a:spcAft>
                          <a:spcPts val="0"/>
                        </a:spcAft>
                      </a:pPr>
                      <a:r>
                        <a:rPr lang="en-US" sz="1400" dirty="0">
                          <a:effectLst/>
                        </a:rPr>
                        <a:t>Adds flat handles inside of the resizing handles that allow you to hide the edges of an image. This tool is most often used to bring focus to one piece of the image before resizing it. </a:t>
                      </a:r>
                      <a:endParaRPr lang="en-US" sz="1400" dirty="0">
                        <a:effectLst/>
                        <a:latin typeface="Segoe UI"/>
                        <a:ea typeface="Times New Roman"/>
                        <a:cs typeface="Times New Roman"/>
                      </a:endParaRPr>
                    </a:p>
                  </a:txBody>
                  <a:tcPr marL="65261" marR="65261" marT="0" marB="0" anchor="ctr"/>
                </a:tc>
              </a:tr>
            </a:tbl>
          </a:graphicData>
        </a:graphic>
      </p:graphicFrame>
      <p:pic>
        <p:nvPicPr>
          <p:cNvPr id="29703" name="Picture 2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202" y="1924120"/>
            <a:ext cx="542925" cy="561975"/>
          </a:xfrm>
          <a:prstGeom prst="rect">
            <a:avLst/>
          </a:prstGeom>
          <a:noFill/>
          <a:extLst>
            <a:ext uri="{909E8E84-426E-40DD-AFC4-6F175D3DCCD1}">
              <a14:hiddenFill xmlns:a14="http://schemas.microsoft.com/office/drawing/2010/main">
                <a:solidFill>
                  <a:srgbClr val="FFFFFF"/>
                </a:solidFill>
              </a14:hiddenFill>
            </a:ext>
          </a:extLst>
        </p:spPr>
      </p:pic>
      <p:pic>
        <p:nvPicPr>
          <p:cNvPr id="29702" name="Picture 2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9480" y="2502871"/>
            <a:ext cx="323850" cy="514350"/>
          </a:xfrm>
          <a:prstGeom prst="rect">
            <a:avLst/>
          </a:prstGeom>
          <a:noFill/>
          <a:extLst>
            <a:ext uri="{909E8E84-426E-40DD-AFC4-6F175D3DCCD1}">
              <a14:hiddenFill xmlns:a14="http://schemas.microsoft.com/office/drawing/2010/main">
                <a:solidFill>
                  <a:srgbClr val="FFFFFF"/>
                </a:solidFill>
              </a14:hiddenFill>
            </a:ext>
          </a:extLst>
        </p:spPr>
      </p:pic>
      <p:pic>
        <p:nvPicPr>
          <p:cNvPr id="29701" name="Picture 2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537" y="3058165"/>
            <a:ext cx="371475" cy="571500"/>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2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384" y="3780431"/>
            <a:ext cx="1380192" cy="327262"/>
          </a:xfrm>
          <a:prstGeom prst="rect">
            <a:avLst/>
          </a:prstGeom>
          <a:noFill/>
          <a:extLst>
            <a:ext uri="{909E8E84-426E-40DD-AFC4-6F175D3DCCD1}">
              <a14:hiddenFill xmlns:a14="http://schemas.microsoft.com/office/drawing/2010/main">
                <a:solidFill>
                  <a:srgbClr val="FFFFFF"/>
                </a:solidFill>
              </a14:hiddenFill>
            </a:ext>
          </a:extLst>
        </p:spPr>
      </p:pic>
      <p:pic>
        <p:nvPicPr>
          <p:cNvPr id="29699" name="Picture 2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752" y="4421876"/>
            <a:ext cx="1390120" cy="317310"/>
          </a:xfrm>
          <a:prstGeom prst="rect">
            <a:avLst/>
          </a:prstGeom>
          <a:noFill/>
          <a:extLst>
            <a:ext uri="{909E8E84-426E-40DD-AFC4-6F175D3DCCD1}">
              <a14:hiddenFill xmlns:a14="http://schemas.microsoft.com/office/drawing/2010/main">
                <a:solidFill>
                  <a:srgbClr val="FFFFFF"/>
                </a:solidFill>
              </a14:hiddenFill>
            </a:ext>
          </a:extLst>
        </p:spPr>
      </p:pic>
      <p:pic>
        <p:nvPicPr>
          <p:cNvPr id="29698" name="Picture 2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3752" y="4992736"/>
            <a:ext cx="1411335" cy="589198"/>
          </a:xfrm>
          <a:prstGeom prst="rect">
            <a:avLst/>
          </a:prstGeom>
          <a:noFill/>
          <a:extLst>
            <a:ext uri="{909E8E84-426E-40DD-AFC4-6F175D3DCCD1}">
              <a14:hiddenFill xmlns:a14="http://schemas.microsoft.com/office/drawing/2010/main">
                <a:solidFill>
                  <a:srgbClr val="FFFFFF"/>
                </a:solidFill>
              </a14:hiddenFill>
            </a:ext>
          </a:extLst>
        </p:spPr>
      </p:pic>
      <p:pic>
        <p:nvPicPr>
          <p:cNvPr id="29697" name="Picture 2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955" y="5798443"/>
            <a:ext cx="333375" cy="58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287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Positioning Images in a Document</a:t>
            </a:r>
            <a:endParaRPr lang="en-US" dirty="0"/>
          </a:p>
        </p:txBody>
      </p:sp>
      <p:sp>
        <p:nvSpPr>
          <p:cNvPr id="4" name="Content Placeholder 3"/>
          <p:cNvSpPr>
            <a:spLocks noGrp="1"/>
          </p:cNvSpPr>
          <p:nvPr>
            <p:ph sz="half" idx="2"/>
          </p:nvPr>
        </p:nvSpPr>
        <p:spPr>
          <a:xfrm>
            <a:off x="349353" y="1690689"/>
            <a:ext cx="4352043" cy="4559687"/>
          </a:xfrm>
        </p:spPr>
        <p:txBody>
          <a:bodyPr>
            <a:noAutofit/>
          </a:bodyPr>
          <a:lstStyle/>
          <a:p>
            <a:pPr marL="0" indent="0">
              <a:buNone/>
            </a:pPr>
            <a:r>
              <a:rPr lang="en-US" sz="2200" dirty="0"/>
              <a:t>After an image has been inserted, you will need to decide how your text will interact with the image</a:t>
            </a:r>
            <a:r>
              <a:rPr lang="en-US" sz="2400" dirty="0" smtClean="0"/>
              <a:t>.</a:t>
            </a:r>
          </a:p>
          <a:p>
            <a:r>
              <a:rPr lang="en-US" sz="2000" b="1" dirty="0" smtClean="0"/>
              <a:t>Inline</a:t>
            </a:r>
            <a:r>
              <a:rPr lang="en-US" sz="2000" b="1" dirty="0"/>
              <a:t>:</a:t>
            </a:r>
            <a:r>
              <a:rPr lang="en-US" sz="2000" dirty="0"/>
              <a:t> The image will be placed on the same line as the text. This treats the image much like the text in your document. You can use Left Align, Center and Right Align to move the image within the line of text. </a:t>
            </a:r>
          </a:p>
          <a:p>
            <a:pPr lvl="0"/>
            <a:r>
              <a:rPr lang="en-US" sz="2000" b="1" dirty="0"/>
              <a:t>Wrap Text:</a:t>
            </a:r>
            <a:r>
              <a:rPr lang="en-US" sz="2000" dirty="0"/>
              <a:t> The text will flow or "wrap" around the image.</a:t>
            </a:r>
          </a:p>
          <a:p>
            <a:pPr lvl="0"/>
            <a:r>
              <a:rPr lang="en-US" sz="2000" b="1" dirty="0"/>
              <a:t>Break Text:</a:t>
            </a:r>
            <a:r>
              <a:rPr lang="en-US" sz="2000" dirty="0"/>
              <a:t> The text will wrap above and below the image.</a:t>
            </a:r>
          </a:p>
          <a:p>
            <a:pPr marL="0" indent="0">
              <a:buNone/>
            </a:pPr>
            <a:endParaRPr lang="en-US" sz="2200" b="1" dirty="0" smtClean="0"/>
          </a:p>
        </p:txBody>
      </p:sp>
      <p:grpSp>
        <p:nvGrpSpPr>
          <p:cNvPr id="5" name="Group 4"/>
          <p:cNvGrpSpPr/>
          <p:nvPr/>
        </p:nvGrpSpPr>
        <p:grpSpPr>
          <a:xfrm>
            <a:off x="4872739" y="2152068"/>
            <a:ext cx="4107488" cy="3784708"/>
            <a:chOff x="5173960" y="2534852"/>
            <a:chExt cx="3847887" cy="3429865"/>
          </a:xfrm>
        </p:grpSpPr>
        <p:pic>
          <p:nvPicPr>
            <p:cNvPr id="307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5000" t="6297" r="14021" b="55271"/>
            <a:stretch/>
          </p:blipFill>
          <p:spPr bwMode="auto">
            <a:xfrm>
              <a:off x="6292294" y="2770495"/>
              <a:ext cx="2729553" cy="2811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5173960" y="2534852"/>
              <a:ext cx="1962496" cy="3429865"/>
              <a:chOff x="5173960" y="2534852"/>
              <a:chExt cx="1962496" cy="3429865"/>
            </a:xfrm>
          </p:grpSpPr>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3522" t="2922" r="40728" b="93877"/>
              <a:stretch/>
            </p:blipFill>
            <p:spPr bwMode="auto">
              <a:xfrm>
                <a:off x="6356103" y="2534852"/>
                <a:ext cx="780353" cy="244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5456" t="15435" r="20808" b="46455"/>
              <a:stretch/>
            </p:blipFill>
            <p:spPr bwMode="auto">
              <a:xfrm>
                <a:off x="5173960" y="3433316"/>
                <a:ext cx="1622723" cy="2531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5383" t="6624" r="31145" b="85219"/>
              <a:stretch/>
            </p:blipFill>
            <p:spPr bwMode="auto">
              <a:xfrm>
                <a:off x="6292295" y="2792140"/>
                <a:ext cx="471238" cy="622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132299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8350386" cy="1325563"/>
          </a:xfrm>
        </p:spPr>
        <p:txBody>
          <a:bodyPr/>
          <a:lstStyle/>
          <a:p>
            <a:r>
              <a:rPr lang="en-US" b="1" dirty="0"/>
              <a:t>Working with Drawing </a:t>
            </a:r>
            <a:r>
              <a:rPr lang="en-US" b="1" dirty="0" smtClean="0"/>
              <a:t>Tools</a:t>
            </a:r>
            <a:endParaRPr lang="en-US" b="1" dirty="0"/>
          </a:p>
        </p:txBody>
      </p:sp>
      <p:sp>
        <p:nvSpPr>
          <p:cNvPr id="4" name="Content Placeholder 3"/>
          <p:cNvSpPr>
            <a:spLocks noGrp="1"/>
          </p:cNvSpPr>
          <p:nvPr>
            <p:ph sz="half" idx="2"/>
          </p:nvPr>
        </p:nvSpPr>
        <p:spPr>
          <a:xfrm>
            <a:off x="349353" y="1690689"/>
            <a:ext cx="3976987" cy="4559687"/>
          </a:xfrm>
        </p:spPr>
        <p:txBody>
          <a:bodyPr>
            <a:noAutofit/>
          </a:bodyPr>
          <a:lstStyle/>
          <a:p>
            <a:pPr marL="0" indent="0">
              <a:buNone/>
            </a:pPr>
            <a:r>
              <a:rPr lang="en-US" sz="2000" dirty="0" smtClean="0"/>
              <a:t>Word </a:t>
            </a:r>
            <a:r>
              <a:rPr lang="en-US" sz="2000" dirty="0"/>
              <a:t>processor offers </a:t>
            </a:r>
            <a:r>
              <a:rPr lang="en-US" sz="2000" dirty="0" smtClean="0"/>
              <a:t>creative </a:t>
            </a:r>
            <a:r>
              <a:rPr lang="en-US" sz="2000" dirty="0"/>
              <a:t>drawing tools and a variety of pre-made shapes and lines you can use to build your own graphic art! </a:t>
            </a:r>
            <a:endParaRPr lang="en-US" sz="2000" dirty="0" smtClean="0"/>
          </a:p>
          <a:p>
            <a:pPr lvl="1"/>
            <a:r>
              <a:rPr lang="en-US" sz="2000" b="1" dirty="0" smtClean="0"/>
              <a:t>Lines</a:t>
            </a:r>
          </a:p>
          <a:p>
            <a:pPr lvl="1"/>
            <a:r>
              <a:rPr lang="en-US" sz="2000" b="1" dirty="0" smtClean="0"/>
              <a:t>Rectangles</a:t>
            </a:r>
          </a:p>
          <a:p>
            <a:pPr lvl="1"/>
            <a:r>
              <a:rPr lang="en-US" sz="2000" b="1" dirty="0" smtClean="0"/>
              <a:t>Basic Shapes</a:t>
            </a:r>
          </a:p>
          <a:p>
            <a:pPr lvl="1"/>
            <a:r>
              <a:rPr lang="en-US" sz="2000" b="1" dirty="0" smtClean="0"/>
              <a:t>Block Arrows</a:t>
            </a:r>
          </a:p>
          <a:p>
            <a:pPr lvl="1"/>
            <a:r>
              <a:rPr lang="en-US" sz="2000" b="1" dirty="0" smtClean="0"/>
              <a:t>Equation Shapes: </a:t>
            </a:r>
            <a:r>
              <a:rPr lang="en-US" sz="2000" dirty="0" smtClean="0"/>
              <a:t>Symbols used in mathematical equations</a:t>
            </a:r>
          </a:p>
          <a:p>
            <a:pPr lvl="1"/>
            <a:r>
              <a:rPr lang="en-US" sz="2000" b="1" dirty="0" smtClean="0"/>
              <a:t>Callouts: </a:t>
            </a:r>
            <a:r>
              <a:rPr lang="en-US" sz="2000" dirty="0" smtClean="0"/>
              <a:t>Comment and idea boxes and shapes.</a:t>
            </a:r>
          </a:p>
          <a:p>
            <a:pPr lvl="1"/>
            <a:r>
              <a:rPr lang="en-US" sz="2000" b="1" dirty="0" smtClean="0"/>
              <a:t>Flowchart</a:t>
            </a:r>
            <a:r>
              <a:rPr lang="en-US" sz="2000" b="1" dirty="0"/>
              <a:t>: </a:t>
            </a:r>
            <a:r>
              <a:rPr lang="en-US" sz="2000" dirty="0"/>
              <a:t>Flowchart shapes. </a:t>
            </a:r>
          </a:p>
          <a:p>
            <a:pPr lvl="1"/>
            <a:r>
              <a:rPr lang="en-US" sz="2000" dirty="0"/>
              <a:t>Stars and </a:t>
            </a:r>
            <a:r>
              <a:rPr lang="en-US" sz="2000" dirty="0" smtClean="0"/>
              <a:t>Banners</a:t>
            </a:r>
          </a:p>
        </p:txBody>
      </p:sp>
      <p:grpSp>
        <p:nvGrpSpPr>
          <p:cNvPr id="6" name="Group 5"/>
          <p:cNvGrpSpPr/>
          <p:nvPr/>
        </p:nvGrpSpPr>
        <p:grpSpPr>
          <a:xfrm>
            <a:off x="5650171" y="1748383"/>
            <a:ext cx="2975213" cy="4522775"/>
            <a:chOff x="5650172" y="1932318"/>
            <a:chExt cx="2975213" cy="4522775"/>
          </a:xfrm>
        </p:grpSpPr>
        <p:pic>
          <p:nvPicPr>
            <p:cNvPr id="317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28" t="6531" r="61818" b="31322"/>
            <a:stretch/>
          </p:blipFill>
          <p:spPr bwMode="auto">
            <a:xfrm>
              <a:off x="5650172" y="2255512"/>
              <a:ext cx="2975213" cy="4199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594" t="3149" r="87218" b="93421"/>
            <a:stretch/>
          </p:blipFill>
          <p:spPr bwMode="auto">
            <a:xfrm>
              <a:off x="5650172" y="1932318"/>
              <a:ext cx="712497" cy="328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348377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8350386" cy="1325563"/>
          </a:xfrm>
        </p:spPr>
        <p:txBody>
          <a:bodyPr/>
          <a:lstStyle/>
          <a:p>
            <a:r>
              <a:rPr lang="en-US" b="1" dirty="0" smtClean="0"/>
              <a:t>Working with Drawing Tools – Shape Styles</a:t>
            </a:r>
            <a:endParaRPr lang="en-US" b="1" dirty="0"/>
          </a:p>
        </p:txBody>
      </p:sp>
      <p:sp>
        <p:nvSpPr>
          <p:cNvPr id="4" name="Content Placeholder 3"/>
          <p:cNvSpPr>
            <a:spLocks noGrp="1"/>
          </p:cNvSpPr>
          <p:nvPr>
            <p:ph sz="half" idx="2"/>
          </p:nvPr>
        </p:nvSpPr>
        <p:spPr>
          <a:xfrm>
            <a:off x="445550" y="1706957"/>
            <a:ext cx="7356436" cy="4559687"/>
          </a:xfrm>
        </p:spPr>
        <p:txBody>
          <a:bodyPr>
            <a:noAutofit/>
          </a:bodyPr>
          <a:lstStyle/>
          <a:p>
            <a:pPr marL="0" indent="0">
              <a:buNone/>
            </a:pPr>
            <a:r>
              <a:rPr lang="en-US" sz="2000" b="1" dirty="0"/>
              <a:t>Shape Styles </a:t>
            </a:r>
            <a:r>
              <a:rPr lang="en-US" sz="2000" dirty="0"/>
              <a:t>section to help </a:t>
            </a:r>
            <a:r>
              <a:rPr lang="en-US" sz="2000" dirty="0" smtClean="0"/>
              <a:t>to quickly </a:t>
            </a:r>
            <a:r>
              <a:rPr lang="en-US" sz="2000" dirty="0"/>
              <a:t>change the appearance of </a:t>
            </a:r>
            <a:r>
              <a:rPr lang="en-US" sz="2000" dirty="0" smtClean="0"/>
              <a:t>shapes with:</a:t>
            </a:r>
          </a:p>
          <a:p>
            <a:pPr marL="0" indent="0">
              <a:buNone/>
            </a:pPr>
            <a:r>
              <a:rPr lang="en-US" sz="2000" dirty="0" smtClean="0"/>
              <a:t>Shape Fill:</a:t>
            </a:r>
            <a:endParaRPr lang="en-US" sz="2000" dirty="0"/>
          </a:p>
          <a:p>
            <a:pPr lvl="1"/>
            <a:r>
              <a:rPr lang="en-US" b="1" dirty="0" smtClean="0"/>
              <a:t>Colors:</a:t>
            </a:r>
            <a:r>
              <a:rPr lang="en-US" dirty="0" smtClean="0"/>
              <a:t> Themed, Standard or More colors that you can create.</a:t>
            </a:r>
          </a:p>
          <a:p>
            <a:pPr lvl="1"/>
            <a:r>
              <a:rPr lang="en-US" b="1" dirty="0" smtClean="0"/>
              <a:t>Picture</a:t>
            </a:r>
            <a:r>
              <a:rPr lang="en-US" b="1" dirty="0"/>
              <a:t>:</a:t>
            </a:r>
            <a:r>
              <a:rPr lang="en-US" dirty="0"/>
              <a:t> Fill the image with a picture From a File on your computer, Bing Image Search or your One Drive. </a:t>
            </a:r>
          </a:p>
          <a:p>
            <a:pPr lvl="1"/>
            <a:r>
              <a:rPr lang="en-US" b="1" dirty="0"/>
              <a:t>Gradient:</a:t>
            </a:r>
            <a:r>
              <a:rPr lang="en-US" dirty="0"/>
              <a:t> Fill the image with a colors that transition from one shade/color to another through grades or steps. </a:t>
            </a:r>
          </a:p>
          <a:p>
            <a:pPr lvl="1"/>
            <a:r>
              <a:rPr lang="en-US" b="1" dirty="0"/>
              <a:t>Texture:</a:t>
            </a:r>
            <a:r>
              <a:rPr lang="en-US" dirty="0"/>
              <a:t> Fill the image with preset graphic texture image</a:t>
            </a:r>
            <a:r>
              <a:rPr lang="en-US" dirty="0" smtClean="0"/>
              <a:t>.</a:t>
            </a:r>
          </a:p>
          <a:p>
            <a:pPr marL="0" indent="0">
              <a:buNone/>
            </a:pPr>
            <a:r>
              <a:rPr lang="en-US" sz="2000" dirty="0" smtClean="0"/>
              <a:t>Shape Outline:</a:t>
            </a:r>
          </a:p>
          <a:p>
            <a:pPr lvl="1"/>
            <a:r>
              <a:rPr lang="en-US" b="1" dirty="0" smtClean="0"/>
              <a:t>Weight</a:t>
            </a:r>
            <a:r>
              <a:rPr lang="en-US" b="1" dirty="0"/>
              <a:t>:</a:t>
            </a:r>
            <a:r>
              <a:rPr lang="en-US" dirty="0"/>
              <a:t> Thickness of the line.</a:t>
            </a:r>
          </a:p>
          <a:p>
            <a:pPr lvl="1"/>
            <a:r>
              <a:rPr lang="en-US" b="1" dirty="0"/>
              <a:t>Dashes:</a:t>
            </a:r>
            <a:r>
              <a:rPr lang="en-US" dirty="0"/>
              <a:t> Choose one of eight dashed line </a:t>
            </a:r>
            <a:r>
              <a:rPr lang="en-US" dirty="0" smtClean="0"/>
              <a:t>styles.</a:t>
            </a:r>
          </a:p>
          <a:p>
            <a:pPr marL="0" indent="0">
              <a:buNone/>
            </a:pPr>
            <a:r>
              <a:rPr lang="en-US" sz="2000" dirty="0" smtClean="0"/>
              <a:t>Shape Effects: </a:t>
            </a:r>
          </a:p>
          <a:p>
            <a:pPr lvl="1"/>
            <a:r>
              <a:rPr lang="en-US" dirty="0" smtClean="0"/>
              <a:t>Another </a:t>
            </a:r>
            <a:r>
              <a:rPr lang="en-US" dirty="0"/>
              <a:t>level of customization to your </a:t>
            </a:r>
            <a:r>
              <a:rPr lang="en-US" dirty="0" smtClean="0"/>
              <a:t>shape: shadow, reflection, glow, soft edges, bevel, 3-D rotation</a:t>
            </a:r>
            <a:endParaRPr lang="en-US" dirty="0"/>
          </a:p>
        </p:txBody>
      </p:sp>
      <p:grpSp>
        <p:nvGrpSpPr>
          <p:cNvPr id="3" name="Group 2"/>
          <p:cNvGrpSpPr/>
          <p:nvPr/>
        </p:nvGrpSpPr>
        <p:grpSpPr>
          <a:xfrm>
            <a:off x="5755532" y="4132613"/>
            <a:ext cx="3130855" cy="1293001"/>
            <a:chOff x="4690753" y="3370860"/>
            <a:chExt cx="2933206" cy="1277341"/>
          </a:xfrm>
        </p:grpSpPr>
        <p:pic>
          <p:nvPicPr>
            <p:cNvPr id="327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163" t="6372" r="59293" b="82683"/>
            <a:stretch/>
          </p:blipFill>
          <p:spPr bwMode="auto">
            <a:xfrm>
              <a:off x="4690753" y="3847605"/>
              <a:ext cx="2933206" cy="800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343" r="39873" b="93483"/>
            <a:stretch/>
          </p:blipFill>
          <p:spPr bwMode="auto">
            <a:xfrm>
              <a:off x="6741307" y="3370860"/>
              <a:ext cx="882651" cy="476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923681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3219</TotalTime>
  <Words>938</Words>
  <Application>Microsoft Office PowerPoint</Application>
  <PresentationFormat>On-screen Show (4:3)</PresentationFormat>
  <Paragraphs>96</Paragraphs>
  <Slides>12</Slides>
  <Notes>3</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ICT Word Processing Lesson 3:  Working with Images and Shapes in Documents </vt:lpstr>
      <vt:lpstr>Objectives – Lesson 3</vt:lpstr>
      <vt:lpstr>Working with Images</vt:lpstr>
      <vt:lpstr>Working with Images</vt:lpstr>
      <vt:lpstr>Let’s Watch the Video</vt:lpstr>
      <vt:lpstr>Picture Tools</vt:lpstr>
      <vt:lpstr>Positioning Images in a Document</vt:lpstr>
      <vt:lpstr>Working with Drawing Tools</vt:lpstr>
      <vt:lpstr>Working with Drawing Tools – Shape Styles</vt:lpstr>
      <vt:lpstr>Let’s Watch the Video</vt:lpstr>
      <vt:lpstr>Working with Drawing Tools – Arrange</vt:lpstr>
      <vt:lpstr>Working with Drawing Tools and Text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Life</dc:title>
  <dc:creator>Jim Black</dc:creator>
  <cp:lastModifiedBy>CLAUDIA</cp:lastModifiedBy>
  <cp:revision>192</cp:revision>
  <dcterms:created xsi:type="dcterms:W3CDTF">2015-10-05T10:58:57Z</dcterms:created>
  <dcterms:modified xsi:type="dcterms:W3CDTF">2017-07-11T06:40:27Z</dcterms:modified>
</cp:coreProperties>
</file>